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6" r:id="rId2"/>
    <p:sldMasterId id="2147483663" r:id="rId3"/>
    <p:sldMasterId id="2147483655" r:id="rId4"/>
    <p:sldMasterId id="2147484528" r:id="rId5"/>
    <p:sldMasterId id="2147484540" r:id="rId6"/>
  </p:sldMasterIdLst>
  <p:notesMasterIdLst>
    <p:notesMasterId r:id="rId46"/>
  </p:notesMasterIdLst>
  <p:sldIdLst>
    <p:sldId id="309" r:id="rId7"/>
    <p:sldId id="267" r:id="rId8"/>
    <p:sldId id="292" r:id="rId9"/>
    <p:sldId id="263" r:id="rId10"/>
    <p:sldId id="256" r:id="rId11"/>
    <p:sldId id="262" r:id="rId12"/>
    <p:sldId id="261" r:id="rId13"/>
    <p:sldId id="380" r:id="rId14"/>
    <p:sldId id="273" r:id="rId15"/>
    <p:sldId id="258" r:id="rId16"/>
    <p:sldId id="281" r:id="rId17"/>
    <p:sldId id="280" r:id="rId18"/>
    <p:sldId id="299" r:id="rId19"/>
    <p:sldId id="319" r:id="rId20"/>
    <p:sldId id="331" r:id="rId21"/>
    <p:sldId id="330" r:id="rId22"/>
    <p:sldId id="282" r:id="rId23"/>
    <p:sldId id="283" r:id="rId24"/>
    <p:sldId id="303" r:id="rId25"/>
    <p:sldId id="295" r:id="rId26"/>
    <p:sldId id="274" r:id="rId27"/>
    <p:sldId id="287" r:id="rId28"/>
    <p:sldId id="296" r:id="rId29"/>
    <p:sldId id="302" r:id="rId30"/>
    <p:sldId id="312" r:id="rId31"/>
    <p:sldId id="275" r:id="rId32"/>
    <p:sldId id="374" r:id="rId33"/>
    <p:sldId id="375" r:id="rId34"/>
    <p:sldId id="376" r:id="rId35"/>
    <p:sldId id="371" r:id="rId36"/>
    <p:sldId id="297" r:id="rId37"/>
    <p:sldId id="373" r:id="rId38"/>
    <p:sldId id="369" r:id="rId39"/>
    <p:sldId id="370" r:id="rId40"/>
    <p:sldId id="304" r:id="rId41"/>
    <p:sldId id="329" r:id="rId42"/>
    <p:sldId id="379" r:id="rId43"/>
    <p:sldId id="386" r:id="rId44"/>
    <p:sldId id="387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DDDD"/>
    <a:srgbClr val="CC9900"/>
    <a:srgbClr val="336600"/>
    <a:srgbClr val="060400"/>
    <a:srgbClr val="EFE409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668A3A5E-6E5F-7143-BBC6-3E852AE14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3CD404F-DC54-C041-8330-BDF5C4E25108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0449E8C-D495-FE4F-A5E2-49BF2F2F0BE7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8CB9749-5457-E14C-8E0F-216B78B93CFD}" type="slidenum">
              <a:rPr lang="en-US" sz="120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1AED520B-E005-4D4A-80AC-77AAB0DBB05F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4B3B15A-A35B-504B-9A0C-6B04B1EAC552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D534DCC-C599-EB4E-8FA6-08E7DD09BEE3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2821C36-A958-D04D-ADD9-1E309CDFD505}" type="slidenum">
              <a:rPr lang="en-US" sz="1200">
                <a:latin typeface="Arial" charset="0"/>
              </a:rPr>
              <a:pPr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4EFBD50-194B-A646-9836-BCE86BCA99C9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1352590-E286-D845-8AA9-39777A0E7584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D628225-DBEA-4940-AD2F-2D419F0D3D39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12A9873-40CC-964E-BCA6-700EF24392C6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BDD366F-3D6F-6342-A9D3-52C973C9B199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CCAA020E-1756-6743-9584-F22F259FB2AD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043484A-9726-114A-9ADD-AF3BD99416E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9AB3C3E3-2AF6-824D-9EDB-068B0DB0288B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368ECE7-D0B0-E246-B0B9-8061FFC66238}" type="slidenum">
              <a:rPr lang="en-US" sz="1200">
                <a:latin typeface="Arial" charset="0"/>
              </a:rPr>
              <a:pPr/>
              <a:t>23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07DE0AD-13EC-A843-90DA-99705DF721AB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98FBB5F-D313-F74F-89A2-78FEA14E56CF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9E63334-9FA2-164B-B2BA-AA1FFA1504C1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513AA66-BFDE-0F4F-BB18-4AA7EA0471A2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BEECCD1-21A8-CE44-8593-DF7EE51DDDE4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7ED50FB-F344-B04C-B0B9-7ACD072D2444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http://www.wcg.org/lit/law/festivals/harvest.htm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F44F3C63-B322-4147-AAA7-09AC879A71E5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1085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C6A5589-B116-9A4A-8607-72BA3742148B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72247FAD-4917-0249-92A0-4486CCEE488B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1D8498E-45CD-2D41-8A7D-BD087FEC8B29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05540816-86D4-AF45-8CAA-659D0691B477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624C4404-6FFD-DB41-B6E9-E01E14F83B6F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4766B6E3-4A2D-4A4D-B3B9-A835C33CEF2B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4FA94A1-B6A4-C14D-9B80-1267DDBDDACE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E498152E-A211-D640-A02D-3DD8BEE0948F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39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Arial" charset="0"/>
                <a:ea typeface="MS PGothic" charset="0"/>
              </a:rPr>
              <a:t>New Testament </a:t>
            </a:r>
            <a:r>
              <a:rPr lang="en-US" dirty="0" smtClean="0">
                <a:latin typeface="Arial" charset="0"/>
                <a:ea typeface="MS PGothic" charset="0"/>
              </a:rPr>
              <a:t>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D8E3C2F-CCF0-3643-9816-A7B3DE49CE24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39D331EA-A0C5-0E41-9808-5D4AFEB7C70E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D533EBF1-B935-B640-92D0-C8006F02F7B9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A627DEDB-F308-2D44-935C-94B850DFEA5A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0027A715-CF88-C44C-8C0C-D74CE17A9ACB}" type="slidenum">
              <a:rPr lang="en-US" sz="120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8B18A56-E420-4C4F-BBE7-1A435981A220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1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F5E65-52A2-4241-B93A-9FE6356DB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5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39B04-3369-8A4F-BF59-7DDA4F380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A6850-BB3D-074E-B5B1-C1FC74B8C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6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9719D-8966-B946-8408-3037D037ED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AD8C2-AD82-7041-968A-1D7FED9720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9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683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A87A2-7D14-FA4C-9C63-C6B128890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6DA07-53DF-4A42-8940-885F2D264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91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B00F0-3359-3A48-A800-2BF3C8F37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53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7D90B-EC88-9848-ADDE-1D7422FFD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4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A635E-AEFA-EC46-B9B1-9610C3F1D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15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B6C46-1524-F74D-8B25-773C2A8F4D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0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8F154-2D34-6A4B-8F6A-7543AD6816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6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C7382-78DB-904A-8529-32F3F6995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2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793A68-BE31-FE4E-BE35-4CAFDE107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10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BE53B-F80A-1742-9ADF-DA806F68B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3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9BA52-D2BB-124A-B4AC-20C80DC268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5FD91-36EA-5D48-9077-92C14DB425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2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9E998-8B82-1040-8D24-15CDDD6B09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72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BC4F8-4DE4-6A41-9FF7-BB77F2AA9B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0D91D-2690-9044-A791-9246B9EBC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75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AB6CF-2006-2749-99C1-91AA24D09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66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BBA9C-7151-CC41-A531-CA8CD80EC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1C7E5-9E6C-384B-97D0-2BDDE49A01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0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B6A7A-1068-C748-BA0D-94D2296CE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10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AEE7A-1106-0C43-B768-B38B42281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72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C9FC9-B6B0-974A-82FB-F1D7508758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18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4559C-F84E-FC40-AC95-DDA2728124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AAF27-DE37-5944-A9F9-3DFDB3D5CD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41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5EB73-C506-8444-AA97-47B2138CBA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SG"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SG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13795-A131-6C46-9AD3-9E01D76FA3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21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8EE6E-9BEA-C24B-823B-64D333E0363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9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0B7CA-A19E-9B4F-B6A1-5FAE9F4A7D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2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E5CED-7BB7-E746-8151-2566372786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2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E8ED5-BAAF-CF4E-8ED9-7EA846A884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92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F8EE2-1B24-2047-9CC4-448AA12357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7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1029F-E481-9C49-B12A-1F3C4BD0D64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1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B1AE8-29AC-F24E-A872-490C29FE96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1E15A-F38B-2148-8756-6AA79C8858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5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780BD-218A-E042-BE9A-E714EE4213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88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97248-A196-584D-A95C-DCA479E13CA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21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03E2F-03EE-AE4C-A742-E8C8AC8FDCF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90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5878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5410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2207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B34B5-9A6F-254E-A612-19C5D3838A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45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3064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68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070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66608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3219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9458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87265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29380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49165-19DF-3149-AA64-A0683932664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144154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63819-A2B9-124A-B528-4F910BE0AFF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11598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64E7A-A4FC-9141-9E0F-E797680F35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087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2FA6B-FAD5-9A46-A11E-77685279E67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85616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75DDC-D352-EA40-B34A-55974B4FB6EE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11314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AEA9A-715F-914B-B730-5EB63C0FB64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7493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59031-03CF-DC46-AA2A-F8E7436A21A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70693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0EF6B-CCCA-5141-9012-2037EA654895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406284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CC3CA-B639-D04A-93FD-8264F7601E90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68632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1F54B-DB87-BD42-84B9-D2EBFB2014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566928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284AE-051E-0945-9754-25572D775B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0280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12BC-E42E-6A47-AD4E-43E189356C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1365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EE74F-2678-DA49-87D7-4CAABEA893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5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C0C20-7758-1846-A0A9-3A135366AD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1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B2AA3-CDEE-2142-8B68-21B6561AB1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6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5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99ADF50-A182-164B-86BC-B45CEE4F100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58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581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endParaRPr lang="en-US"/>
          </a:p>
        </p:txBody>
      </p:sp>
      <p:sp>
        <p:nvSpPr>
          <p:cNvPr id="37581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endParaRPr lang="en-US"/>
          </a:p>
        </p:txBody>
      </p:sp>
      <p:sp>
        <p:nvSpPr>
          <p:cNvPr id="37581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fld id="{C5BACE3D-7755-FF4E-A5C6-0A947106BD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ヒラギノ角ゴ Pro W3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ヒラギノ角ゴ Pro W3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ヒラギノ角ゴ Pro W3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ヒラギノ角ゴ Pro W3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ヒラギノ角ゴ Pro W3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65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365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365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fld id="{600EE781-AF22-0F41-B092-9B8BB197FC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fld id="{C4E35858-8B8B-F049-9548-A80F3461D6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445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SG"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SG"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04457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8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9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0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1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2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3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4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5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6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8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9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47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4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13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4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1" hangingPunct="1"/>
            <a:fld id="{5D917906-2338-6249-97C0-C58375F020F7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 eaLnBrk="1" hangingPunct="1"/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055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  <p:sldLayoutId id="214748455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1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images.google.com.sg/imgres?imgurl=www.cynet.com/Jesus/images/image33.gif&amp;imgrefurl=http://www.cynet.com/Jesus/Prophecy/Crucifixion.htm&amp;h=855&amp;w=1188&amp;prev=/images?q=Passover+Lamb&amp;svnum=10&amp;hl=en&amp;lr=&amp;ie=UTF-8&amp;oe=UTF-8&amp;sa=G" TargetMode="External"/><Relationship Id="rId4" Type="http://schemas.openxmlformats.org/officeDocument/2006/relationships/image" Target="../media/image21.jpeg"/><Relationship Id="rId5" Type="http://schemas.openxmlformats.org/officeDocument/2006/relationships/hyperlink" Target="http://images.google.com.sg/imgres?imgurl=www.paleotimes.org/images/pass-lamb-article.jpg&amp;imgrefurl=http://www.paleotimes.org/articles/passoverAndULB.htm&amp;h=307&amp;w=450&amp;prev=/images?q=Feast+of+Unleavened+Bread&amp;svnum=10&amp;hl=en&amp;lr=&amp;ie=UTF-8&amp;oe=UTF-8" TargetMode="External"/><Relationship Id="rId6" Type="http://schemas.openxmlformats.org/officeDocument/2006/relationships/image" Target="../media/image22.jpeg"/><Relationship Id="rId7" Type="http://schemas.openxmlformats.org/officeDocument/2006/relationships/hyperlink" Target="http://images.google.com.sg/imgres?imgurl=english.sdaglobal.net/story/advent/change/images/psover/lamb.jpg&amp;imgrefurl=http://english.sdaglobal.net/story/advent/change/psover.htm&amp;h=163&amp;w=217&amp;prev=/images?q=Passover+Lamb&amp;svnum=10&amp;hl=en&amp;lr=&amp;ie=UTF-8&amp;oe=UTF-8" TargetMode="External"/><Relationship Id="rId8" Type="http://schemas.openxmlformats.org/officeDocument/2006/relationships/image" Target="../media/image23.jpeg"/><Relationship Id="rId9" Type="http://schemas.openxmlformats.org/officeDocument/2006/relationships/hyperlink" Target="http://images.google.com.sg/imgres?imgurl=www.pentaone.com/hannibal/images/crucifixion.jpg&amp;imgrefurl=http://www.pentaone.com/hannibal/sotlann1.shtml&amp;h=728&amp;w=556&amp;prev=/images?q=Passover+Lamb&amp;svnum=10&amp;hl=en&amp;lr=&amp;ie=UTF-8&amp;oe=UTF-8" TargetMode="External"/><Relationship Id="rId10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4" Type="http://schemas.openxmlformats.org/officeDocument/2006/relationships/image" Target="../media/image31.jpeg"/><Relationship Id="rId5" Type="http://schemas.openxmlformats.org/officeDocument/2006/relationships/hyperlink" Target="http://www.globalgourmet.com/food/foodday/fd0397/art/bdyeast.gif" TargetMode="External"/><Relationship Id="rId6" Type="http://schemas.openxmlformats.org/officeDocument/2006/relationships/image" Target="../media/image32.png"/><Relationship Id="rId7" Type="http://schemas.openxmlformats.org/officeDocument/2006/relationships/hyperlink" Target="http://www.foodsubs.com/Photos/yeast-breadmachine.jpg" TargetMode="External"/><Relationship Id="rId8" Type="http://schemas.openxmlformats.org/officeDocument/2006/relationships/image" Target="../media/image33.jpeg"/><Relationship Id="rId9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Relationship Id="rId1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images.google.com.sg/imgres?imgurl=www.zaobao.com/special/contactsingapore/images/work_main.gif&amp;imgrefurl=http://www.zaobao.com/special/contactsingapore/pages/work_main.html&amp;h=494&amp;w=403&amp;prev=/images?q=Work+in+Singapore&amp;start=20&amp;svnum=10&amp;hl=en&amp;lr=&amp;ie=UTF-8&amp;oe=UTF-8&amp;sa=N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://images.google.com.sg/imgres?imgurl=www.ecatt.com/country/singapore/sg35.gif&amp;imgrefurl=http://www.ecatt.com/country/singapore/inhalt_sg.htm&amp;h=308&amp;w=529&amp;prev=/images?q=Work+in+Singapore&amp;start=40&amp;svnum=10&amp;hl=en&amp;lr=&amp;ie=UTF-8&amp;oe=UTF-8&amp;sa=N" TargetMode="External"/><Relationship Id="rId14" Type="http://schemas.openxmlformats.org/officeDocument/2006/relationships/image" Target="../media/image7.jpeg"/><Relationship Id="rId15" Type="http://schemas.openxmlformats.org/officeDocument/2006/relationships/hyperlink" Target="http://images.google.com.sg/imgres?imgurl=www.jaring.my/wencom/singapore1.jpg&amp;imgrefurl=http://www.jaring.my/wencom/singapore.htm&amp;h=224&amp;w=193&amp;prev=/images?q=Work+in+Singapore&amp;start=40&amp;svnum=10&amp;hl=en&amp;lr=&amp;ie=UTF-8&amp;oe=UTF-8&amp;sa=N" TargetMode="External"/><Relationship Id="rId16" Type="http://schemas.openxmlformats.org/officeDocument/2006/relationships/image" Target="../media/image8.jpeg"/><Relationship Id="rId17" Type="http://schemas.openxmlformats.org/officeDocument/2006/relationships/hyperlink" Target="http://images.google.com.sg/imgres?imgurl=www.moveandstay.com/singapore/picture_other/corporate_work_man.jpg&amp;imgrefurl=http://www.moveandstay.com/singapore/service_corporate.asp&amp;h=181&amp;w=260&amp;prev=/images?q=Work+in+Singapore&amp;start=60&amp;svnum=10&amp;hl=en&amp;lr=&amp;ie=UTF-8&amp;oe=UTF-8&amp;sa=N" TargetMode="External"/><Relationship Id="rId1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images.google.com.sg/imgres?imgurl=www.menafterwork.com/image/map/singapore.jpg&amp;imgrefurl=http://www.menafterwork.com/aboutbowlerama_map.htm&amp;h=355&amp;w=495&amp;prev=/images?q=Work+in+Singapore&amp;start=20&amp;svnum=10&amp;hl=en&amp;lr=&amp;ie=UTF-8&amp;oe=UTF-8&amp;sa=N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://images.google.com.sg/imgres?imgurl=www.anu.edu.au/mac/reporter/volume/33/10/pics/Singapore%20photonics.jpg&amp;imgrefurl=http://www.anu.edu.au/mac/reporter/volume/33/10/news/singapore.html&amp;h=289&amp;w=420&amp;prev=/images?q=Work+in+Singapore&amp;svnum=10&amp;hl=en&amp;lr=&amp;ie=UTF-8&amp;oe=UTF-8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://images.google.com.sg/imgres?imgurl=www.apexphotos.com/images/Singapore.jpg&amp;imgrefurl=http://www.apexphotos.com/pages/Singapore.htm&amp;h=318&amp;w=450&amp;prev=/images?q=Work+in+Singapore&amp;svnum=10&amp;hl=en&amp;lr=&amp;ie=UTF-8&amp;oe=UTF-8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://images.google.com.sg/imgres?imgurl=www.ciionline.org/busserv/international/countries/2002/pic/Singapore.jpg&amp;imgrefurl=http://www.ciionline.org/busserv/international/countries/2002/Singapore/&amp;h=215&amp;w=145&amp;prev=/images?q=Work+in+Singapore&amp;start=20&amp;svnum=10&amp;hl=en&amp;lr=&amp;ie=UTF-8&amp;oe=UTF-8&amp;sa=N" TargetMode="External"/><Relationship Id="rId10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hyperlink" Target="http://www.ucgcalgary.org/Regina/Regina/wheatstalks.gif" TargetMode="External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hyperlink" Target="http://www.avoiceinthewilderness.org/graphics/tabhead.gif" TargetMode="External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jpeg"/><Relationship Id="rId4" Type="http://schemas.openxmlformats.org/officeDocument/2006/relationships/hyperlink" Target="http://images.google.com.sg/imgres?imgurl=members.aol.com/baruchshem/sukkah1.jpg&amp;imgrefurl=http://members.aol.com/baruchshem/feasts.htm&amp;h=277&amp;w=529&amp;prev=/images?q=%22Feast+of+Tabernacles%22&amp;start=20&amp;svnum=10&amp;hl=en&amp;lr=&amp;ie=UTF-8&amp;oe=UTF-8&amp;sa=N" TargetMode="External"/><Relationship Id="rId5" Type="http://schemas.openxmlformats.org/officeDocument/2006/relationships/image" Target="../media/image47.jpeg"/><Relationship Id="rId6" Type="http://schemas.openxmlformats.org/officeDocument/2006/relationships/hyperlink" Target="http://images.google.com.sg/imgres?imgurl=www.ortzion.org/succah1.gif&amp;imgrefurl=http://www.ortzion.org/finalyears3.html&amp;h=228&amp;w=248&amp;prev=/images?q=%22Feast+of+Tabernacles%22&amp;start=40&amp;svnum=10&amp;hl=en&amp;lr=&amp;ie=UTF-8&amp;oe=UTF-8&amp;sa=N" TargetMode="External"/><Relationship Id="rId7" Type="http://schemas.openxmlformats.org/officeDocument/2006/relationships/image" Target="../media/image48.jpeg"/><Relationship Id="rId8" Type="http://schemas.openxmlformats.org/officeDocument/2006/relationships/hyperlink" Target="http://images.google.com.sg/imgres?imgurl=www.mystae.com/images/succoth.gif&amp;imgrefurl=http://www.mystae.com/restricted/reflections/messiah/jerusalem.html&amp;h=283&amp;w=170&amp;prev=/images?q=%22Feast+of+Tabernacles%22&amp;start=60&amp;svnum=10&amp;hl=en&amp;lr=&amp;ie=UTF-8&amp;oe=UTF-8&amp;sa=N" TargetMode="External"/><Relationship Id="rId9" Type="http://schemas.openxmlformats.org/officeDocument/2006/relationships/image" Target="../media/image49.jpeg"/><Relationship Id="rId10" Type="http://schemas.openxmlformats.org/officeDocument/2006/relationships/hyperlink" Target="http://images.google.com.sg/imgres?imgurl=www.ida.net/users/rdk/ces/Lesson15/sukkot_model.jpg&amp;imgrefurl=http://www.ida.net/users/rdk/ces/Lesson15/Lesson15.html&amp;h=329&amp;w=442&amp;prev=/images?q=%22Feast+of+Tabernacles%22&amp;start=60&amp;svnum=10&amp;hl=en&amp;lr=&amp;ie=UTF-8&amp;oe=UTF-8&amp;sa=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images.google.com.sg/imgres?imgurl=www.britishcouncil.org.sg/graphics/I11.jpg&amp;imgrefurl=http://www.britishcouncil.org.sg/work/sngset.htm&amp;h=480&amp;w=653&amp;prev=/images?q=Work+in+Singapore&amp;start=60&amp;svnum=10&amp;hl=en&amp;lr=&amp;ie=UTF-8&amp;oe=UTF-8&amp;sa=N" TargetMode="External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hyperlink" Target="http://images.google.com.sg/imgres?imgurl=www.windowview.org/images.wv/images.jr/hanukah.jpg&amp;imgrefurl=http://www.windowview.org/JandG.files/Holiday.4.html&amp;h=180&amp;w=240&amp;prev=/images?q=%22Feast+of+Tabernacles%22&amp;start=80&amp;svnum=10&amp;hl=en&amp;lr=&amp;ie=UTF-8&amp;oe=UTF-8&amp;sa=N" TargetMode="External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images.google.com/imgres?imgurl=www.ncinter.net/~ejt/shofar.jpg&amp;imgrefurl=http://www.ncinter.net/~ejt/PForum/PF0.htm&amp;h=40&amp;w=60&amp;prev=/images?q=Jewish+feasts&amp;svnum=10&amp;hl=en&amp;lr=&amp;ie=UTF-8&amp;oe=UTF-8" TargetMode="External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tsa.edu/images/art/s_priest.jpg" TargetMode="External"/><Relationship Id="rId4" Type="http://schemas.openxmlformats.org/officeDocument/2006/relationships/image" Target="../media/image14.jpeg"/><Relationship Id="rId5" Type="http://schemas.openxmlformats.org/officeDocument/2006/relationships/hyperlink" Target="http://images.google.com/imgres?imgurl=www.amazon.com/covers/0/81/180/704/0811807045.l.gif&amp;imgrefurl=http://www.e-shul.com/cooking.htm&amp;h=475&amp;w=471&amp;prev=/images?q=Jewish+feasts&amp;svnum=10&amp;hl=en&amp;lr=&amp;ie=UTF-8&amp;oe=UTF-8" TargetMode="External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levitt.com/catalog/feasts.jpg&amp;imgrefurl=http://www.levitt.com/catalog/vid-jewish.html&amp;h=242&amp;w=126&amp;prev=/images?q=Jewish+feasts&amp;svnum=10&amp;hl=en&amp;lr=&amp;ie=UTF-8&amp;oe=UTF-8" TargetMode="External"/><Relationship Id="rId4" Type="http://schemas.openxmlformats.org/officeDocument/2006/relationships/image" Target="../media/image18.jpeg"/><Relationship Id="rId5" Type="http://schemas.openxmlformats.org/officeDocument/2006/relationships/hyperlink" Target="http://images.google.com/imgres?imgurl=www.prophecyclub.com/images2/video/prophecyfeast.jpg&amp;imgrefurl=http://www.prophecyclub.com/pc-video.htm&amp;h=124&amp;w=70&amp;prev=/images?q=Jewish+feasts&amp;svnum=10&amp;hl=en&amp;lr=&amp;ie=UTF-8&amp;oe=UTF-8" TargetMode="External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3188" y="1428750"/>
            <a:ext cx="6429375" cy="2486025"/>
          </a:xfrm>
        </p:spPr>
        <p:txBody>
          <a:bodyPr/>
          <a:lstStyle/>
          <a:p>
            <a:pPr eaLnBrk="1" hangingPunct="1"/>
            <a:r>
              <a:rPr lang="en-US" sz="4400">
                <a:latin typeface="Arial" charset="0"/>
              </a:rPr>
              <a:t>Hari-hari Raya,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Tempat-tempat Ibadah &amp; Peraturan-peraturan</a:t>
            </a:r>
            <a:br>
              <a:rPr lang="en-US" sz="4400">
                <a:latin typeface="Arial" charset="0"/>
              </a:rPr>
            </a:br>
            <a:r>
              <a:rPr lang="en-US" sz="4400">
                <a:latin typeface="Arial" charset="0"/>
              </a:rPr>
              <a:t>Orang Yahudi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186238"/>
            <a:ext cx="7696200" cy="1600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latin typeface="Arial" charset="0"/>
              </a:rPr>
              <a:t>Lembaga Kunci yang Perlu Dipahami: </a:t>
            </a:r>
          </a:p>
          <a:p>
            <a:pPr eaLnBrk="1" hangingPunct="1">
              <a:buFont typeface="Wingdings" charset="0"/>
              <a:buChar char="o"/>
            </a:pPr>
            <a:r>
              <a:rPr lang="en-US">
                <a:latin typeface="Arial" charset="0"/>
              </a:rPr>
              <a:t>  Orang Israel di abad pertama &amp; </a:t>
            </a:r>
          </a:p>
          <a:p>
            <a:pPr eaLnBrk="1" hangingPunct="1">
              <a:buFont typeface="Wingdings" charset="0"/>
              <a:buChar char="o"/>
            </a:pPr>
            <a:r>
              <a:rPr lang="en-US">
                <a:latin typeface="Arial" charset="0"/>
              </a:rPr>
              <a:t>  Gereja di abad ke-21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381328"/>
            <a:ext cx="9144000" cy="487806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4" descr="Temple Al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715375" cy="109378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Orang Yahudi sering mempersembahkan</a:t>
            </a:r>
            <a:br>
              <a:rPr lang="en-US" sz="3600">
                <a:latin typeface="Tahoma" charset="0"/>
              </a:rPr>
            </a:br>
            <a:r>
              <a:rPr lang="en-US" sz="3600">
                <a:latin typeface="Tahoma" charset="0"/>
              </a:rPr>
              <a:t>Korban Bakaran Utuh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3" descr="image3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588"/>
            <a:ext cx="96774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Tahoma" charset="0"/>
              </a:rPr>
              <a:t>Domba Paskah</a:t>
            </a:r>
          </a:p>
        </p:txBody>
      </p:sp>
      <p:pic>
        <p:nvPicPr>
          <p:cNvPr id="123908" name="Picture 5" descr="pass-lamb-articl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800600"/>
            <a:ext cx="3352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7" descr="lamb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9" descr="crucifixio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57375"/>
            <a:ext cx="38401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11" descr="lamb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25956" name="Picture 3" descr="Antonia over Tem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57" name="Picture 4" descr="Antonia over Temple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000375" cy="457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Di jaman PB, 100.000 orang Yahudi datang ke Bait Suci untuk merayakan Paskah!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5" descr="Pass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52853"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6" descr="Pass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0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324600" cy="15240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Pentingnya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Sejarah Paskah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028" descr="eating the passover m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12014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Duduk di Paskah bersama Yesus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28" descr="Pu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3"/>
          <a:stretch>
            <a:fillRect/>
          </a:stretch>
        </p:blipFill>
        <p:spPr bwMode="auto">
          <a:xfrm>
            <a:off x="0" y="0"/>
            <a:ext cx="91440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3581400" cy="2160588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Paskah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Masa Kini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Pu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0" r="16667" b="373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ja-JP" altLang="en-US" sz="4000">
                <a:solidFill>
                  <a:schemeClr val="tx1"/>
                </a:solidFill>
                <a:latin typeface="Tahoma" charset="0"/>
              </a:rPr>
              <a:t>“</a:t>
            </a:r>
            <a:r>
              <a:rPr lang="en-US" sz="4000">
                <a:solidFill>
                  <a:schemeClr val="tx1"/>
                </a:solidFill>
                <a:latin typeface="Tahoma" charset="0"/>
              </a:rPr>
              <a:t>Membakar Semua Ragi!</a:t>
            </a:r>
            <a:r>
              <a:rPr lang="ja-JP" altLang="en-US" sz="4000">
                <a:solidFill>
                  <a:schemeClr val="tx1"/>
                </a:solidFill>
                <a:latin typeface="Tahoma" charset="0"/>
              </a:rPr>
              <a:t>”</a:t>
            </a:r>
            <a:endParaRPr lang="en-US" sz="4000">
              <a:solidFill>
                <a:schemeClr val="tx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Hari Raya Roti Tidak Beragi</a:t>
            </a:r>
          </a:p>
        </p:txBody>
      </p:sp>
      <p:pic>
        <p:nvPicPr>
          <p:cNvPr id="136195" name="Picture 5" descr="PesachMatza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06838"/>
            <a:ext cx="4495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14" descr="bdyeas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16" descr="yeast-breadmachin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18" descr="yeas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9" name="Text Box 19"/>
          <p:cNvSpPr txBox="1">
            <a:spLocks noChangeArrowheads="1"/>
          </p:cNvSpPr>
          <p:nvPr/>
        </p:nvSpPr>
        <p:spPr bwMode="auto">
          <a:xfrm>
            <a:off x="8229600" y="82550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128, 137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5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6"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/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Panen Perdana: Berkas Persembahan Unjukan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</a:rPr>
              <a:t>Setelah panen di daerah utara Israel</a:t>
            </a:r>
          </a:p>
          <a:p>
            <a:pPr eaLnBrk="1" hangingPunct="1"/>
            <a:r>
              <a:rPr lang="en-US" sz="3200">
                <a:latin typeface="Tahoma" charset="0"/>
              </a:rPr>
              <a:t>Dibawa ke Yerusalem (selatan)</a:t>
            </a:r>
          </a:p>
        </p:txBody>
      </p:sp>
      <p:pic>
        <p:nvPicPr>
          <p:cNvPr id="58376" name="Picture 8" descr="3 Rainf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AutoShape 9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Firstfru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/>
          <a:stretch>
            <a:fillRect/>
          </a:stretch>
        </p:blipFill>
        <p:spPr bwMode="auto">
          <a:xfrm>
            <a:off x="2362200" y="-15875"/>
            <a:ext cx="6781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1500188" y="3429000"/>
            <a:ext cx="4286250" cy="3429000"/>
          </a:xfrm>
          <a:prstGeom prst="rect">
            <a:avLst/>
          </a:prstGeom>
          <a:gradFill rotWithShape="1">
            <a:gsLst>
              <a:gs pos="0">
                <a:schemeClr val="bg2">
                  <a:alpha val="57001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Setelah panen di daerah utara Israel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Dibawa ke Yerusalem (selatan)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Dipersembahkan di hadapan TUHAN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5572125" y="4572000"/>
            <a:ext cx="3571875" cy="2286000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Persembahan buah sulung di Bait Suci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1" descr="singapo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Pola Kerja</a:t>
            </a:r>
            <a:r>
              <a:rPr lang="en-US">
                <a:latin typeface="Tahoma" charset="0"/>
              </a:rPr>
              <a:t> Singapore</a:t>
            </a:r>
          </a:p>
        </p:txBody>
      </p:sp>
      <p:pic>
        <p:nvPicPr>
          <p:cNvPr id="105476" name="Picture 5" descr="Singapore%2520photonic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28194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7" descr="Singapor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14663"/>
            <a:ext cx="40147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9" descr="Singapor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581400"/>
            <a:ext cx="2228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3" descr="work_mai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1295400"/>
            <a:ext cx="2235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5" descr="sg35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266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7" descr="singapore1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21875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8" descr="corporate_work_man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5625"/>
            <a:ext cx="25146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214313"/>
            <a:ext cx="8229600" cy="1143001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Paskah: Perayaan Ziarah #1</a:t>
            </a:r>
          </a:p>
        </p:txBody>
      </p:sp>
      <p:pic>
        <p:nvPicPr>
          <p:cNvPr id="142339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1752600" y="5105400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2071688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8001000" y="82550"/>
            <a:ext cx="1371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127-29,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72711" grpId="0" animBg="1"/>
      <p:bldP spid="727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Pentakosta: Perayaan Ziarah #2</a:t>
            </a:r>
          </a:p>
        </p:txBody>
      </p:sp>
      <p:pic>
        <p:nvPicPr>
          <p:cNvPr id="144387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143000" y="3962400"/>
            <a:ext cx="1724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44389" name="Oval 5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44395" name="Text Box 15"/>
          <p:cNvSpPr txBox="1">
            <a:spLocks noChangeArrowheads="1"/>
          </p:cNvSpPr>
          <p:nvPr/>
        </p:nvSpPr>
        <p:spPr bwMode="auto">
          <a:xfrm>
            <a:off x="1752600" y="5105400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44396" name="Oval 16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Text Box 17"/>
          <p:cNvSpPr txBox="1">
            <a:spLocks noChangeArrowheads="1"/>
          </p:cNvSpPr>
          <p:nvPr/>
        </p:nvSpPr>
        <p:spPr bwMode="auto">
          <a:xfrm>
            <a:off x="2071688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44398" name="Rectangle 18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Text Box 19"/>
          <p:cNvSpPr txBox="1">
            <a:spLocks noChangeArrowheads="1"/>
          </p:cNvSpPr>
          <p:nvPr/>
        </p:nvSpPr>
        <p:spPr bwMode="auto">
          <a:xfrm>
            <a:off x="8153400" y="82550"/>
            <a:ext cx="99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sz="2000" b="1"/>
              <a:t>129 137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synagogu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"/>
          <a:stretch>
            <a:fillRect/>
          </a:stretch>
        </p:blipFill>
        <p:spPr bwMode="auto">
          <a:xfrm>
            <a:off x="0" y="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sukkot at western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0"/>
            <a:ext cx="4970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857500" y="-7938"/>
            <a:ext cx="6429375" cy="865188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Merayakan Panen Jelai</a:t>
            </a:r>
          </a:p>
        </p:txBody>
      </p:sp>
      <p:pic>
        <p:nvPicPr>
          <p:cNvPr id="146437" name="Picture 5" descr="wheatstalk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-214313"/>
            <a:ext cx="8229600" cy="1143001"/>
          </a:xfrm>
        </p:spPr>
        <p:txBody>
          <a:bodyPr/>
          <a:lstStyle/>
          <a:p>
            <a:pPr eaLnBrk="1" hangingPunct="1">
              <a:tabLst>
                <a:tab pos="1077913" algn="l"/>
              </a:tabLst>
            </a:pPr>
            <a:r>
              <a:rPr lang="en-US">
                <a:latin typeface="Tahoma" charset="0"/>
              </a:rPr>
              <a:t>Pentakosta: Perayaan Ziarah #2</a:t>
            </a:r>
          </a:p>
        </p:txBody>
      </p:sp>
      <p:pic>
        <p:nvPicPr>
          <p:cNvPr id="148483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1143000" y="3962400"/>
            <a:ext cx="1724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7" name="Text Box 8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48488" name="Text Box 9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48489" name="Text Box 10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0" y="3643313"/>
            <a:ext cx="1146175" cy="8302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Roh</a:t>
            </a:r>
          </a:p>
          <a:p>
            <a:r>
              <a:rPr lang="en-US" b="1">
                <a:solidFill>
                  <a:srgbClr val="0000FF"/>
                </a:solidFill>
              </a:rPr>
              <a:t>Kudus</a:t>
            </a:r>
          </a:p>
        </p:txBody>
      </p:sp>
      <p:sp>
        <p:nvSpPr>
          <p:cNvPr id="148491" name="Text Box 12"/>
          <p:cNvSpPr txBox="1">
            <a:spLocks noChangeArrowheads="1"/>
          </p:cNvSpPr>
          <p:nvPr/>
        </p:nvSpPr>
        <p:spPr bwMode="auto">
          <a:xfrm>
            <a:off x="1752600" y="5105400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48492" name="Oval 13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3" name="Text Box 14"/>
          <p:cNvSpPr txBox="1">
            <a:spLocks noChangeArrowheads="1"/>
          </p:cNvSpPr>
          <p:nvPr/>
        </p:nvSpPr>
        <p:spPr bwMode="auto">
          <a:xfrm>
            <a:off x="2071688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48494" name="Rectangle 15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5" name="Text Box 16"/>
          <p:cNvSpPr txBox="1">
            <a:spLocks noChangeArrowheads="1"/>
          </p:cNvSpPr>
          <p:nvPr/>
        </p:nvSpPr>
        <p:spPr bwMode="auto">
          <a:xfrm>
            <a:off x="8382000" y="825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137</a:t>
            </a:r>
          </a:p>
        </p:txBody>
      </p:sp>
      <p:sp>
        <p:nvSpPr>
          <p:cNvPr id="148496" name="Text Box 5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Rosh Hashanah (Tahun Baru)</a:t>
            </a:r>
          </a:p>
        </p:txBody>
      </p:sp>
      <p:pic>
        <p:nvPicPr>
          <p:cNvPr id="150531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143000" y="3962400"/>
            <a:ext cx="1724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35" name="Text Box 8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50536" name="Text Box 9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50537" name="Text Box 10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50538" name="Text Box 11"/>
          <p:cNvSpPr txBox="1">
            <a:spLocks noChangeArrowheads="1"/>
          </p:cNvSpPr>
          <p:nvPr/>
        </p:nvSpPr>
        <p:spPr bwMode="auto">
          <a:xfrm>
            <a:off x="0" y="3643313"/>
            <a:ext cx="1143000" cy="8302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Roh</a:t>
            </a:r>
          </a:p>
          <a:p>
            <a:r>
              <a:rPr lang="en-US" b="1">
                <a:solidFill>
                  <a:srgbClr val="0000FF"/>
                </a:solidFill>
              </a:rPr>
              <a:t>Kudus</a:t>
            </a:r>
          </a:p>
        </p:txBody>
      </p:sp>
      <p:sp>
        <p:nvSpPr>
          <p:cNvPr id="150539" name="Text Box 12"/>
          <p:cNvSpPr txBox="1">
            <a:spLocks noChangeArrowheads="1"/>
          </p:cNvSpPr>
          <p:nvPr/>
        </p:nvSpPr>
        <p:spPr bwMode="auto">
          <a:xfrm>
            <a:off x="1752600" y="5105400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50540" name="Oval 13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1" name="Text Box 14"/>
          <p:cNvSpPr txBox="1">
            <a:spLocks noChangeArrowheads="1"/>
          </p:cNvSpPr>
          <p:nvPr/>
        </p:nvSpPr>
        <p:spPr bwMode="auto">
          <a:xfrm>
            <a:off x="2071688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50542" name="Rectangle 15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3" name="Rectangle 16"/>
          <p:cNvSpPr>
            <a:spLocks noChangeArrowheads="1"/>
          </p:cNvSpPr>
          <p:nvPr/>
        </p:nvSpPr>
        <p:spPr bwMode="auto">
          <a:xfrm>
            <a:off x="3352800" y="762000"/>
            <a:ext cx="2057400" cy="381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4" name="Text Box 20"/>
          <p:cNvSpPr txBox="1">
            <a:spLocks noChangeArrowheads="1"/>
          </p:cNvSpPr>
          <p:nvPr/>
        </p:nvSpPr>
        <p:spPr bwMode="auto">
          <a:xfrm>
            <a:off x="8458200" y="8255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130</a:t>
            </a:r>
          </a:p>
        </p:txBody>
      </p:sp>
      <p:sp>
        <p:nvSpPr>
          <p:cNvPr id="150545" name="Text Box 5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pic>
        <p:nvPicPr>
          <p:cNvPr id="86033" name="Picture 17" descr="Taberna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 b="63022"/>
          <a:stretch>
            <a:fillRect/>
          </a:stretch>
        </p:blipFill>
        <p:spPr bwMode="auto">
          <a:xfrm>
            <a:off x="0" y="1311275"/>
            <a:ext cx="9144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18" descr="rabbi at western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685800"/>
            <a:ext cx="365601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19" descr="shof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581400"/>
            <a:ext cx="28463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60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Tahoma" charset="0"/>
              </a:rPr>
              <a:t>Yom Kippur (Hari Pengampunan Dosa)</a:t>
            </a:r>
          </a:p>
        </p:txBody>
      </p:sp>
      <p:pic>
        <p:nvPicPr>
          <p:cNvPr id="152579" name="Picture 6" descr="Aton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9"/>
          <a:stretch>
            <a:fillRect/>
          </a:stretch>
        </p:blipFill>
        <p:spPr bwMode="auto">
          <a:xfrm rot="522111">
            <a:off x="0" y="15240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7"/>
          <p:cNvSpPr txBox="1">
            <a:spLocks noChangeArrowheads="1"/>
          </p:cNvSpPr>
          <p:nvPr/>
        </p:nvSpPr>
        <p:spPr bwMode="auto">
          <a:xfrm>
            <a:off x="7696200" y="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131, 137</a:t>
            </a:r>
          </a:p>
        </p:txBody>
      </p:sp>
      <p:sp>
        <p:nvSpPr>
          <p:cNvPr id="152581" name="Text Box 8"/>
          <p:cNvSpPr txBox="1">
            <a:spLocks noChangeArrowheads="1"/>
          </p:cNvSpPr>
          <p:nvPr/>
        </p:nvSpPr>
        <p:spPr bwMode="auto">
          <a:xfrm>
            <a:off x="5029200" y="10668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Nubuatan: Zak. 12:9-14;  Rom. 11:26-27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228600"/>
            <a:ext cx="8610600" cy="10668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Tabernakel: Perayaan Ziarah #3</a:t>
            </a:r>
          </a:p>
        </p:txBody>
      </p:sp>
      <p:pic>
        <p:nvPicPr>
          <p:cNvPr id="154627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1143000" y="3962400"/>
            <a:ext cx="1724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54629" name="Oval 5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0" y="3500438"/>
            <a:ext cx="1143000" cy="8302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Roh Kudus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600700" y="1279525"/>
            <a:ext cx="3416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(Tabernakel/Pondok Daun)</a:t>
            </a:r>
          </a:p>
        </p:txBody>
      </p:sp>
      <p:sp>
        <p:nvSpPr>
          <p:cNvPr id="49166" name="Oval 14"/>
          <p:cNvSpPr>
            <a:spLocks noChangeArrowheads="1"/>
          </p:cNvSpPr>
          <p:nvPr/>
        </p:nvSpPr>
        <p:spPr bwMode="auto">
          <a:xfrm>
            <a:off x="4038600" y="1389063"/>
            <a:ext cx="1752600" cy="211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8" name="Text Box 15"/>
          <p:cNvSpPr txBox="1">
            <a:spLocks noChangeArrowheads="1"/>
          </p:cNvSpPr>
          <p:nvPr/>
        </p:nvSpPr>
        <p:spPr bwMode="auto">
          <a:xfrm>
            <a:off x="1752600" y="5105400"/>
            <a:ext cx="23622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54639" name="Oval 16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0" name="Text Box 17"/>
          <p:cNvSpPr txBox="1">
            <a:spLocks noChangeArrowheads="1"/>
          </p:cNvSpPr>
          <p:nvPr/>
        </p:nvSpPr>
        <p:spPr bwMode="auto">
          <a:xfrm>
            <a:off x="2133600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54641" name="Rectangle 18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Text Box 19"/>
          <p:cNvSpPr txBox="1">
            <a:spLocks noChangeArrowheads="1"/>
          </p:cNvSpPr>
          <p:nvPr/>
        </p:nvSpPr>
        <p:spPr bwMode="auto">
          <a:xfrm>
            <a:off x="8001000" y="517525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129-30,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 autoUpdateAnimBg="0"/>
      <p:bldP spid="491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boo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600200"/>
            <a:ext cx="550068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3" name="Rectangle 3"/>
          <p:cNvSpPr>
            <a:spLocks noGrp="1" noChangeArrowheads="1"/>
          </p:cNvSpPr>
          <p:nvPr>
            <p:ph type="title"/>
          </p:nvPr>
        </p:nvSpPr>
        <p:spPr>
          <a:xfrm>
            <a:off x="3286125" y="457200"/>
            <a:ext cx="6143625" cy="1096963"/>
          </a:xfrm>
        </p:spPr>
        <p:txBody>
          <a:bodyPr/>
          <a:lstStyle/>
          <a:p>
            <a:pPr eaLnBrk="1" hangingPunct="1"/>
            <a:r>
              <a:rPr lang="en-US" sz="4000">
                <a:latin typeface="Tahoma" charset="0"/>
              </a:rPr>
              <a:t>Hari Raya Pondok Daun</a:t>
            </a:r>
          </a:p>
        </p:txBody>
      </p:sp>
      <p:pic>
        <p:nvPicPr>
          <p:cNvPr id="156676" name="Picture 4" descr="sukkah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811838"/>
            <a:ext cx="1981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5" descr="succah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38750"/>
            <a:ext cx="1752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6" descr="succot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95888"/>
            <a:ext cx="10064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7" descr="sukkot_model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1371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8" descr="tabhead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3952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214313" y="214313"/>
            <a:ext cx="3357562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 u="sng">
                <a:latin typeface="Arial" charset="0"/>
              </a:rPr>
              <a:t>Imamat 23:42-43</a:t>
            </a:r>
            <a:endParaRPr lang="en-US" b="1">
              <a:latin typeface="Arial" charset="0"/>
            </a:endParaRPr>
          </a:p>
          <a:p>
            <a:r>
              <a:rPr lang="ja-JP" altLang="en-US" b="1">
                <a:latin typeface="Arial" charset="0"/>
              </a:rPr>
              <a:t>“</a:t>
            </a:r>
            <a:r>
              <a:rPr lang="en-US" sz="2000" b="1">
                <a:latin typeface="Arial" charset="0"/>
              </a:rPr>
              <a:t>Di dalam pondok-pondok daun kamu harus tinggal tujuh hari lamanya, setiap orang asli di Israel harusalah tinggal di dalam pondok-pondok daun, supaya diketahui oleh keturunanmu, bahwa Aku telah menyuruh orang Israel tinggal di pondok-pondok daun selama Aku menuntun mereka sesudah keluar dari tanah Mesir, Akulah TUHAN, Allah-mu.</a:t>
            </a:r>
            <a:r>
              <a:rPr lang="ja-JP" altLang="en-US" b="1">
                <a:latin typeface="Arial" charset="0"/>
              </a:rPr>
              <a:t>”</a:t>
            </a:r>
            <a:endParaRPr lang="en-US" sz="1800"/>
          </a:p>
        </p:txBody>
      </p:sp>
      <p:sp>
        <p:nvSpPr>
          <p:cNvPr id="378890" name="Text Box 10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60400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/>
              <a:t>137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52400" y="-71438"/>
            <a:ext cx="5943600" cy="1143001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Hari Raya Tabernakel</a:t>
            </a:r>
          </a:p>
        </p:txBody>
      </p:sp>
      <p:pic>
        <p:nvPicPr>
          <p:cNvPr id="158723" name="Picture 1027" descr="Aton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r="1665" b="62804"/>
          <a:stretch>
            <a:fillRect/>
          </a:stretch>
        </p:blipFill>
        <p:spPr bwMode="auto">
          <a:xfrm>
            <a:off x="-3200400" y="85725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1028" descr="Taberna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5"/>
          <a:stretch>
            <a:fillRect/>
          </a:stretch>
        </p:blipFill>
        <p:spPr bwMode="auto">
          <a:xfrm>
            <a:off x="4110038" y="3767138"/>
            <a:ext cx="51054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Text Box 1029"/>
          <p:cNvSpPr txBox="1">
            <a:spLocks noChangeArrowheads="1"/>
          </p:cNvSpPr>
          <p:nvPr/>
        </p:nvSpPr>
        <p:spPr bwMode="auto">
          <a:xfrm>
            <a:off x="0" y="3857625"/>
            <a:ext cx="42148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 u="sng">
                <a:latin typeface="Arial" charset="0"/>
              </a:rPr>
              <a:t>Ulangan 16:13</a:t>
            </a:r>
            <a:r>
              <a:rPr lang="en-US" b="1">
                <a:latin typeface="Arial" charset="0"/>
              </a:rPr>
              <a:t> </a:t>
            </a:r>
          </a:p>
          <a:p>
            <a:r>
              <a:rPr lang="ja-JP" altLang="en-US" b="1">
                <a:latin typeface="Arial" charset="0"/>
              </a:rPr>
              <a:t>“</a:t>
            </a:r>
            <a:r>
              <a:rPr lang="en-US" sz="2300" b="1">
                <a:latin typeface="Arial" charset="0"/>
              </a:rPr>
              <a:t>Hari raya Pondok Daun haruslah kaurayakan tujuh hari lamanya, apabila engkau selesai mengumpulkan hasil tempat pengirikanmu dan tempat pemerasanmu.</a:t>
            </a:r>
            <a:endParaRPr lang="en-US" sz="2300"/>
          </a:p>
        </p:txBody>
      </p:sp>
      <p:sp>
        <p:nvSpPr>
          <p:cNvPr id="380935" name="Text Box 1031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60400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/>
              <a:t>137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Panen berlangsung Apr-Nov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065"/>
          <a:stretch>
            <a:fillRect/>
          </a:stretch>
        </p:blipFill>
        <p:spPr bwMode="auto">
          <a:xfrm>
            <a:off x="0" y="1092200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4246563" y="6491288"/>
            <a:ext cx="4897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http://www.wcg.org/lit/law/festivals/harvest.htm</a:t>
            </a:r>
          </a:p>
        </p:txBody>
      </p:sp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60400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/>
              <a:t>137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ailboat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I1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6188"/>
            <a:ext cx="2438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7150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>
                <a:latin typeface="Tahoma" charset="0"/>
              </a:rPr>
              <a:t>Mengapa istirahat?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gradFill rotWithShape="0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Tabernakel = Panen Terakhir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066800" y="259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142875" y="3357563"/>
            <a:ext cx="4357688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4488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000">
                <a:solidFill>
                  <a:schemeClr val="bg1"/>
                </a:solidFill>
                <a:latin typeface="Arial" charset="0"/>
                <a:cs typeface="Times New Roman" charset="0"/>
              </a:rPr>
              <a:t>Penghakiman bangsa-bangsa (Mat. 13:30, 39; Why. 14:15)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3000">
                <a:solidFill>
                  <a:schemeClr val="bg1"/>
                </a:solidFill>
                <a:latin typeface="Arial" charset="0"/>
                <a:cs typeface="Times New Roman" charset="0"/>
              </a:rPr>
              <a:t>Pemuliaan = mengikuti Kerajaan Allah (Mat. 17:4)</a:t>
            </a:r>
          </a:p>
        </p:txBody>
      </p:sp>
      <p:pic>
        <p:nvPicPr>
          <p:cNvPr id="336902" name="Picture 6" descr="Winno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3962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3" name="Picture 7" descr="Winno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768475"/>
            <a:ext cx="23622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01" name="Picture 5" descr="winnowf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438400"/>
            <a:ext cx="1590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304800" y="1752600"/>
            <a:ext cx="4195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Arial" charset="0"/>
                <a:cs typeface="Times New Roman" charset="0"/>
              </a:rPr>
              <a:t>Penampian = Peristiwa saat Yesus datang kembali:</a:t>
            </a: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60400"/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137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36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336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build="p"/>
      <p:bldP spid="3369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228600"/>
            <a:ext cx="86868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Tabernakel: Perayaan Ziarah #3</a:t>
            </a:r>
          </a:p>
        </p:txBody>
      </p:sp>
      <p:pic>
        <p:nvPicPr>
          <p:cNvPr id="164867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143000" y="3962400"/>
            <a:ext cx="17240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64869" name="Oval 5"/>
          <p:cNvSpPr>
            <a:spLocks noChangeArrowheads="1"/>
          </p:cNvSpPr>
          <p:nvPr/>
        </p:nvSpPr>
        <p:spPr bwMode="auto">
          <a:xfrm>
            <a:off x="0" y="59436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0" name="Oval 6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131763" y="6110288"/>
            <a:ext cx="4621212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-12700" y="5715000"/>
            <a:ext cx="1881188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-12700" y="5181600"/>
            <a:ext cx="1878013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-12700" y="4648200"/>
            <a:ext cx="213995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0" y="3598863"/>
            <a:ext cx="1143000" cy="8302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Roh Kudus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5029200" y="1600200"/>
            <a:ext cx="15779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FF"/>
                </a:solidFill>
              </a:rPr>
              <a:t>Kerajaan</a:t>
            </a:r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5600700" y="1279525"/>
            <a:ext cx="3416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(Tabernakel/Pondok Daun)</a:t>
            </a:r>
          </a:p>
        </p:txBody>
      </p:sp>
      <p:sp>
        <p:nvSpPr>
          <p:cNvPr id="164878" name="Oval 14"/>
          <p:cNvSpPr>
            <a:spLocks noChangeArrowheads="1"/>
          </p:cNvSpPr>
          <p:nvPr/>
        </p:nvSpPr>
        <p:spPr bwMode="auto">
          <a:xfrm>
            <a:off x="4038600" y="1389063"/>
            <a:ext cx="1752600" cy="211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9" name="Text Box 15"/>
          <p:cNvSpPr txBox="1">
            <a:spLocks noChangeArrowheads="1"/>
          </p:cNvSpPr>
          <p:nvPr/>
        </p:nvSpPr>
        <p:spPr bwMode="auto">
          <a:xfrm>
            <a:off x="1752600" y="5105400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64880" name="Oval 16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1" name="Text Box 17"/>
          <p:cNvSpPr txBox="1">
            <a:spLocks noChangeArrowheads="1"/>
          </p:cNvSpPr>
          <p:nvPr/>
        </p:nvSpPr>
        <p:spPr bwMode="auto">
          <a:xfrm>
            <a:off x="2133600" y="4724400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64882" name="Rectangle 18"/>
          <p:cNvSpPr>
            <a:spLocks noChangeArrowheads="1"/>
          </p:cNvSpPr>
          <p:nvPr/>
        </p:nvSpPr>
        <p:spPr bwMode="auto">
          <a:xfrm>
            <a:off x="0" y="46482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3" name="Text Box 19"/>
          <p:cNvSpPr txBox="1">
            <a:spLocks noChangeArrowheads="1"/>
          </p:cNvSpPr>
          <p:nvPr/>
        </p:nvSpPr>
        <p:spPr bwMode="auto">
          <a:xfrm>
            <a:off x="8001000" y="517525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129-30,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2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077200" cy="5437187"/>
          </a:xfrm>
          <a:effectLst>
            <a:outerShdw blurRad="63500" dist="35921" dir="2700000" algn="ctr" rotWithShape="0">
              <a:srgbClr val="060400">
                <a:alpha val="75000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80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Tiga Perayaan lain yang tidak diperintahkan di Alkitab…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026" descr="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Rectangle 1027"/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729663" cy="1714500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Selama 400 tahun tahun(959-586 SM), kehidupan Bangsa Yahudi berada di sekeliling bait Suci yang dibangun Salomo</a:t>
            </a:r>
          </a:p>
        </p:txBody>
      </p:sp>
      <p:sp>
        <p:nvSpPr>
          <p:cNvPr id="168965" name="Text Box 1029"/>
          <p:cNvSpPr txBox="1">
            <a:spLocks noChangeArrowheads="1"/>
          </p:cNvSpPr>
          <p:nvPr/>
        </p:nvSpPr>
        <p:spPr bwMode="auto">
          <a:xfrm>
            <a:off x="76200" y="76200"/>
            <a:ext cx="643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60400"/>
                </a:solidFill>
              </a:rPr>
              <a:t>Agama Yahudi di Israel dan Penyebaran orang Yahudi</a:t>
            </a:r>
          </a:p>
          <a:p>
            <a:r>
              <a:rPr lang="en-US" sz="1800" b="1">
                <a:solidFill>
                  <a:srgbClr val="060400"/>
                </a:solidFill>
              </a:rPr>
              <a:t>(lanjutan)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026" descr="Temple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000125" y="0"/>
            <a:ext cx="8143875" cy="1752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>
                <a:latin typeface="Tahoma" charset="0"/>
              </a:rPr>
              <a:t>Orang Yahudi mempertahankan kekudusan di bejana pembasuhan</a:t>
            </a:r>
          </a:p>
        </p:txBody>
      </p:sp>
      <p:sp>
        <p:nvSpPr>
          <p:cNvPr id="334852" name="Line 1028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3" name="Line 1029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5" name="Text Box 1031"/>
          <p:cNvSpPr txBox="1">
            <a:spLocks noChangeArrowheads="1"/>
          </p:cNvSpPr>
          <p:nvPr/>
        </p:nvSpPr>
        <p:spPr bwMode="auto">
          <a:xfrm>
            <a:off x="5000625" y="5145088"/>
            <a:ext cx="42862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0400"/>
                </a:solidFill>
              </a:rPr>
              <a:t>Hari ke-9 di bulan Ab (Av)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60400"/>
                </a:solidFill>
              </a:rPr>
              <a:t>  • 586 SM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60400"/>
                </a:solidFill>
              </a:rPr>
              <a:t>  • 70 M</a:t>
            </a:r>
          </a:p>
        </p:txBody>
      </p:sp>
      <p:sp>
        <p:nvSpPr>
          <p:cNvPr id="334854" name="Rectangle 1030"/>
          <p:cNvSpPr>
            <a:spLocks noChangeArrowheads="1"/>
          </p:cNvSpPr>
          <p:nvPr/>
        </p:nvSpPr>
        <p:spPr bwMode="auto">
          <a:xfrm rot="20670166">
            <a:off x="-14288" y="2208213"/>
            <a:ext cx="9144001" cy="304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8800">
                <a:effectLst>
                  <a:outerShdw blurRad="38100" dist="38100" dir="2700000" algn="tl">
                    <a:srgbClr val="000000"/>
                  </a:outerShdw>
                </a:effectLst>
              </a:rPr>
              <a:t>Bait Suci Dihancurkan!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48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48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348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348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348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348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2" grpId="0" animBg="1"/>
      <p:bldP spid="334853" grpId="0" animBg="1"/>
      <p:bldP spid="334855" grpId="0"/>
      <p:bldP spid="3348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Hanukk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/>
          <a:stretch>
            <a:fillRect/>
          </a:stretch>
        </p:blipFill>
        <p:spPr bwMode="auto">
          <a:xfrm>
            <a:off x="0" y="990600"/>
            <a:ext cx="46609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 rot="735820">
            <a:off x="-315913" y="796925"/>
            <a:ext cx="9794876" cy="2333625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en-US" sz="4000">
                <a:latin typeface="Tahoma" charset="0"/>
              </a:rPr>
              <a:t>Hanukkah (Hari Raya Cahaya) memperingati kemenangan Judas Maccabeus atas Kekaisaran Seleukus di 164 </a:t>
            </a:r>
            <a:r>
              <a:rPr lang="en-US" sz="3200">
                <a:latin typeface="Tahoma" charset="0"/>
              </a:rPr>
              <a:t>SM</a:t>
            </a:r>
          </a:p>
        </p:txBody>
      </p:sp>
      <p:pic>
        <p:nvPicPr>
          <p:cNvPr id="90118" name="Picture 6" descr="hanuka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Feas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" r="68292" b="66525"/>
          <a:stretch>
            <a:fillRect/>
          </a:stretch>
        </p:blipFill>
        <p:spPr bwMode="auto">
          <a:xfrm>
            <a:off x="4635500" y="3276600"/>
            <a:ext cx="2451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8" descr="hanukkah ligh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/>
          <a:stretch>
            <a:fillRect/>
          </a:stretch>
        </p:blipFill>
        <p:spPr bwMode="auto">
          <a:xfrm>
            <a:off x="3629025" y="4038600"/>
            <a:ext cx="1611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Text Box 9"/>
          <p:cNvSpPr txBox="1">
            <a:spLocks noChangeArrowheads="1"/>
          </p:cNvSpPr>
          <p:nvPr/>
        </p:nvSpPr>
        <p:spPr bwMode="auto">
          <a:xfrm>
            <a:off x="8382000" y="0"/>
            <a:ext cx="76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131 137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6" descr="Pu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8898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Tahoma" charset="0"/>
              </a:rPr>
              <a:t>Purim: Undian Kemenangan</a:t>
            </a:r>
          </a:p>
        </p:txBody>
      </p:sp>
      <p:sp>
        <p:nvSpPr>
          <p:cNvPr id="175108" name="Text Box 7"/>
          <p:cNvSpPr txBox="1">
            <a:spLocks noChangeArrowheads="1"/>
          </p:cNvSpPr>
          <p:nvPr/>
        </p:nvSpPr>
        <p:spPr bwMode="auto">
          <a:xfrm>
            <a:off x="8382000" y="0"/>
            <a:ext cx="76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60400"/>
                </a:solidFill>
              </a:rPr>
              <a:t>132 137</a:t>
            </a:r>
            <a:endParaRPr lang="en-US" sz="2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115300" cy="1643063"/>
          </a:xfrm>
        </p:spPr>
        <p:txBody>
          <a:bodyPr/>
          <a:lstStyle/>
          <a:p>
            <a:pPr marL="914400" indent="-914400" algn="l" eaLnBrk="1" hangingPunct="1">
              <a:tabLst>
                <a:tab pos="914400" algn="l"/>
              </a:tabLst>
            </a:pPr>
            <a:r>
              <a:rPr lang="en-US" sz="4000">
                <a:latin typeface="Tahoma" charset="0"/>
              </a:rPr>
              <a:t>I. 	Bangsa Israel beristirahat untuk menjaga perjalanan rohani bersama Allah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00250"/>
            <a:ext cx="7715250" cy="4786313"/>
          </a:xfrm>
        </p:spPr>
        <p:txBody>
          <a:bodyPr/>
          <a:lstStyle/>
          <a:p>
            <a:pPr marL="609600" indent="-609600" eaLnBrk="1" hangingPunct="1">
              <a:buSzTx/>
            </a:pPr>
            <a:r>
              <a:rPr lang="en-US" altLang="zh-CN">
                <a:latin typeface="Tahoma" charset="0"/>
                <a:ea typeface="宋体" charset="0"/>
                <a:cs typeface="宋体" charset="0"/>
              </a:rPr>
              <a:t>Setiap laki-laki Yahudi menghadiri </a:t>
            </a:r>
            <a:r>
              <a:rPr lang="en-US" altLang="zh-CN" b="1" u="sng">
                <a:latin typeface="Tahoma" charset="0"/>
                <a:ea typeface="宋体" charset="0"/>
                <a:cs typeface="宋体" charset="0"/>
              </a:rPr>
              <a:t>tiga perayaan setiap tahun</a:t>
            </a:r>
            <a:r>
              <a:rPr lang="en-US" altLang="zh-CN" b="1">
                <a:latin typeface="Tahoma" charset="0"/>
                <a:ea typeface="宋体" charset="0"/>
                <a:cs typeface="宋体" charset="0"/>
              </a:rPr>
              <a:t> </a:t>
            </a:r>
            <a:r>
              <a:rPr lang="en-US" altLang="zh-CN">
                <a:latin typeface="Tahoma" charset="0"/>
                <a:ea typeface="宋体" charset="0"/>
                <a:cs typeface="宋体" charset="0"/>
              </a:rPr>
              <a:t>untuk mengingat berkat-berkat yang Allah berikan dalam hidup mereka (Kel 23:14-19).</a:t>
            </a:r>
          </a:p>
          <a:p>
            <a:pPr marL="609600" indent="-609600" eaLnBrk="1" hangingPunct="1">
              <a:buSzTx/>
            </a:pPr>
            <a:r>
              <a:rPr lang="en-US" altLang="zh-CN">
                <a:latin typeface="Tahoma" charset="0"/>
                <a:ea typeface="宋体" charset="0"/>
                <a:cs typeface="宋体" charset="0"/>
              </a:rPr>
              <a:t>Menjaga hari </a:t>
            </a:r>
            <a:r>
              <a:rPr lang="en-US" altLang="zh-CN" b="1" u="sng">
                <a:latin typeface="Tahoma" charset="0"/>
                <a:ea typeface="宋体" charset="0"/>
                <a:cs typeface="宋体" charset="0"/>
              </a:rPr>
              <a:t>Sabat</a:t>
            </a:r>
            <a:r>
              <a:rPr lang="en-US" altLang="zh-CN">
                <a:latin typeface="Tahoma" charset="0"/>
                <a:ea typeface="宋体" charset="0"/>
                <a:cs typeface="宋体" charset="0"/>
              </a:rPr>
              <a:t> adalah perintah penting dari Allah karena menandakan perjanjian Israel dengan Tuhan yang kudus (31:12-17).</a:t>
            </a:r>
            <a:endParaRPr lang="en-US">
              <a:latin typeface="Tahoma" charset="0"/>
            </a:endParaRPr>
          </a:p>
          <a:p>
            <a:pPr marL="609600" indent="-609600" eaLnBrk="1" hangingPunct="1">
              <a:buSzTx/>
            </a:pPr>
            <a:endParaRPr lang="en-US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6443"/>
      </p:ext>
    </p:extLst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Latar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Perjanjian </a:t>
            </a:r>
            <a:r>
              <a:rPr lang="en-US" sz="2400" b="1" dirty="0" err="1" smtClean="0"/>
              <a:t>Baru</a:t>
            </a:r>
            <a:r>
              <a:rPr lang="en-US" sz="2400" b="1" dirty="0" smtClean="0"/>
              <a:t>—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sz="4000" b="1" smtClean="0">
                <a:solidFill>
                  <a:srgbClr val="FFFFFF"/>
                </a:solidFill>
              </a:rPr>
              <a:t>Dapatkan slide ini tanpa biaya</a:t>
            </a:r>
            <a:endParaRPr lang="en-US" sz="1400" b="1" smtClean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46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Calendar front cov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81000"/>
            <a:ext cx="647700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AutoShape 7"/>
          <p:cNvSpPr>
            <a:spLocks/>
          </p:cNvSpPr>
          <p:nvPr/>
        </p:nvSpPr>
        <p:spPr bwMode="auto">
          <a:xfrm>
            <a:off x="2143125" y="3714750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21" name="Picture 9" descr="shofar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714500"/>
            <a:ext cx="1219200" cy="806450"/>
          </a:xfr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648200" cy="865188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Kalender Yahudi</a:t>
            </a:r>
          </a:p>
        </p:txBody>
      </p:sp>
      <p:sp>
        <p:nvSpPr>
          <p:cNvPr id="109574" name="Text Box 11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136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152400" y="2500313"/>
            <a:ext cx="25908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Menurut pemerintah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Menurut agama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Menurut perhitungan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1938" y="3371850"/>
            <a:ext cx="4786312" cy="1700213"/>
          </a:xfrm>
        </p:spPr>
        <p:txBody>
          <a:bodyPr/>
          <a:lstStyle/>
          <a:p>
            <a:pPr eaLnBrk="1" hangingPunct="1"/>
            <a:r>
              <a:rPr lang="en-US" sz="4800">
                <a:solidFill>
                  <a:schemeClr val="hlink"/>
                </a:solidFill>
                <a:latin typeface="Tahoma" charset="0"/>
              </a:rPr>
              <a:t>Hari Raya</a:t>
            </a:r>
            <a:br>
              <a:rPr lang="en-US" sz="4800">
                <a:solidFill>
                  <a:schemeClr val="hlink"/>
                </a:solidFill>
                <a:latin typeface="Tahoma" charset="0"/>
              </a:rPr>
            </a:br>
            <a:r>
              <a:rPr lang="en-US" sz="4800">
                <a:solidFill>
                  <a:schemeClr val="hlink"/>
                </a:solidFill>
                <a:latin typeface="Tahoma" charset="0"/>
              </a:rPr>
              <a:t>di Alkitab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5181600"/>
            <a:ext cx="5562600" cy="1752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3600">
                <a:latin typeface="Tahoma" charset="0"/>
              </a:rPr>
              <a:t>Perayaan hari khusus menurut Perjanjian Lama</a:t>
            </a:r>
          </a:p>
        </p:txBody>
      </p:sp>
      <p:pic>
        <p:nvPicPr>
          <p:cNvPr id="111620" name="Picture 5" descr="s_pries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74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7" descr="081180704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685800"/>
            <a:ext cx="21161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 Box 8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3" y="-214313"/>
            <a:ext cx="8401050" cy="1143001"/>
          </a:xfrm>
        </p:spPr>
        <p:txBody>
          <a:bodyPr/>
          <a:lstStyle/>
          <a:p>
            <a:pPr eaLnBrk="1" hangingPunct="1"/>
            <a:r>
              <a:rPr lang="en-US" sz="4000">
                <a:latin typeface="Tahoma" charset="0"/>
              </a:rPr>
              <a:t>Urutan Hari Raya dalam Setahun</a:t>
            </a:r>
          </a:p>
        </p:txBody>
      </p:sp>
      <p:pic>
        <p:nvPicPr>
          <p:cNvPr id="113667" name="Picture 21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4" name="Oval 26"/>
          <p:cNvSpPr>
            <a:spLocks noChangeArrowheads="1"/>
          </p:cNvSpPr>
          <p:nvPr/>
        </p:nvSpPr>
        <p:spPr bwMode="auto">
          <a:xfrm>
            <a:off x="0" y="5957888"/>
            <a:ext cx="2071688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6" name="Oval 28"/>
          <p:cNvSpPr>
            <a:spLocks noChangeArrowheads="1"/>
          </p:cNvSpPr>
          <p:nvPr/>
        </p:nvSpPr>
        <p:spPr bwMode="auto">
          <a:xfrm>
            <a:off x="3276600" y="762000"/>
            <a:ext cx="24384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7" name="Oval 29"/>
          <p:cNvSpPr>
            <a:spLocks noChangeArrowheads="1"/>
          </p:cNvSpPr>
          <p:nvPr/>
        </p:nvSpPr>
        <p:spPr bwMode="auto">
          <a:xfrm>
            <a:off x="4114800" y="1066800"/>
            <a:ext cx="17526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20" name="Picture 32" descr="Leap Year Mon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3525" y="4419600"/>
            <a:ext cx="1412875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131763" y="6130925"/>
            <a:ext cx="1847850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Utama</a:t>
            </a: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0" y="5715000"/>
            <a:ext cx="1595438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Penebusan</a:t>
            </a: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0" y="5214938"/>
            <a:ext cx="1593850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Pemisahan</a:t>
            </a: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0" y="4648200"/>
            <a:ext cx="1809750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Kebangkitan</a:t>
            </a: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1458913" y="714375"/>
            <a:ext cx="2041525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Pengangkatan</a:t>
            </a: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0" y="3721100"/>
            <a:ext cx="982663" cy="70802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Roh</a:t>
            </a:r>
          </a:p>
          <a:p>
            <a:r>
              <a:rPr lang="en-US" sz="2000" b="1">
                <a:solidFill>
                  <a:srgbClr val="0000FF"/>
                </a:solidFill>
              </a:rPr>
              <a:t>Kudus</a:t>
            </a: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5453063" y="714375"/>
            <a:ext cx="1619250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Pertobatan</a:t>
            </a: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5029200" y="1600200"/>
            <a:ext cx="1343025" cy="4000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FF"/>
                </a:solidFill>
              </a:rPr>
              <a:t>Kerajaan</a:t>
            </a:r>
          </a:p>
        </p:txBody>
      </p:sp>
      <p:sp>
        <p:nvSpPr>
          <p:cNvPr id="12334" name="Text Box 46"/>
          <p:cNvSpPr txBox="1">
            <a:spLocks noChangeArrowheads="1"/>
          </p:cNvSpPr>
          <p:nvPr/>
        </p:nvSpPr>
        <p:spPr bwMode="auto">
          <a:xfrm>
            <a:off x="5600700" y="1279525"/>
            <a:ext cx="321945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336600"/>
                </a:solidFill>
                <a:latin typeface="Arial" charset="0"/>
              </a:rPr>
              <a:t>(Tabernakel / Pondok Daun)</a:t>
            </a:r>
          </a:p>
        </p:txBody>
      </p:sp>
      <p:sp>
        <p:nvSpPr>
          <p:cNvPr id="12333" name="Oval 45"/>
          <p:cNvSpPr>
            <a:spLocks noChangeArrowheads="1"/>
          </p:cNvSpPr>
          <p:nvPr/>
        </p:nvSpPr>
        <p:spPr bwMode="auto">
          <a:xfrm>
            <a:off x="4038600" y="1389063"/>
            <a:ext cx="1752600" cy="211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1714500" y="5130800"/>
            <a:ext cx="2146300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2312" name="Oval 24"/>
          <p:cNvSpPr>
            <a:spLocks noChangeArrowheads="1"/>
          </p:cNvSpPr>
          <p:nvPr/>
        </p:nvSpPr>
        <p:spPr bwMode="auto">
          <a:xfrm>
            <a:off x="1828800" y="54102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6" name="Text Box 48"/>
          <p:cNvSpPr txBox="1">
            <a:spLocks noChangeArrowheads="1"/>
          </p:cNvSpPr>
          <p:nvPr/>
        </p:nvSpPr>
        <p:spPr bwMode="auto">
          <a:xfrm>
            <a:off x="1924050" y="4714875"/>
            <a:ext cx="2005013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12337" name="Text Box 49"/>
          <p:cNvSpPr txBox="1">
            <a:spLocks noChangeArrowheads="1"/>
          </p:cNvSpPr>
          <p:nvPr/>
        </p:nvSpPr>
        <p:spPr bwMode="auto">
          <a:xfrm>
            <a:off x="1000125" y="3962400"/>
            <a:ext cx="1570038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336600"/>
                </a:solidFill>
                <a:latin typeface="Arial" charset="0"/>
              </a:rPr>
              <a:t>(Pentakosta)</a:t>
            </a:r>
          </a:p>
        </p:txBody>
      </p:sp>
      <p:sp>
        <p:nvSpPr>
          <p:cNvPr id="12315" name="Oval 27"/>
          <p:cNvSpPr>
            <a:spLocks noChangeArrowheads="1"/>
          </p:cNvSpPr>
          <p:nvPr/>
        </p:nvSpPr>
        <p:spPr bwMode="auto">
          <a:xfrm>
            <a:off x="914400" y="42672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87" name="Text Box 50"/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136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  <p:bldP spid="12316" grpId="0" animBg="1"/>
      <p:bldP spid="12317" grpId="0" animBg="1"/>
      <p:bldP spid="12322" grpId="0" animBg="1"/>
      <p:bldP spid="12323" grpId="0" animBg="1"/>
      <p:bldP spid="12324" grpId="0" animBg="1"/>
      <p:bldP spid="12325" grpId="0" animBg="1"/>
      <p:bldP spid="12326" grpId="0" animBg="1"/>
      <p:bldP spid="12327" grpId="0" animBg="1"/>
      <p:bldP spid="12328" grpId="0" animBg="1"/>
      <p:bldP spid="12329" grpId="0" animBg="1"/>
      <p:bldP spid="12334" grpId="0" animBg="1"/>
      <p:bldP spid="12333" grpId="0" animBg="1"/>
      <p:bldP spid="12335" grpId="0" animBg="1"/>
      <p:bldP spid="12312" grpId="0" animBg="1"/>
      <p:bldP spid="12336" grpId="0" animBg="1"/>
      <p:bldP spid="12337" grpId="0" animBg="1"/>
      <p:bldP spid="123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Ringkasan Hari Raya Israel</a:t>
            </a:r>
          </a:p>
        </p:txBody>
      </p:sp>
      <p:pic>
        <p:nvPicPr>
          <p:cNvPr id="115715" name="Picture 5" descr="feasts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1775" y="1828800"/>
            <a:ext cx="1289050" cy="2459038"/>
          </a:xfrm>
        </p:spPr>
      </p:pic>
      <p:pic>
        <p:nvPicPr>
          <p:cNvPr id="115716" name="Picture 12" descr="prophecyfeast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4572000"/>
            <a:ext cx="1295400" cy="2286000"/>
          </a:xfrm>
        </p:spPr>
      </p:pic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609600" y="1524000"/>
            <a:ext cx="7239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Dibagi biasanya dalam 2 bulan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Gembira dan muram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Di Yerusalem dan di rumah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Fokus pada masa lalu dan masa depan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Mempersatukan seluruh bangsa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Menyediakan waktu istirahat—tapi mengapa harus diatur?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2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115300" cy="1643063"/>
          </a:xfrm>
        </p:spPr>
        <p:txBody>
          <a:bodyPr/>
          <a:lstStyle/>
          <a:p>
            <a:pPr marL="914400" indent="-914400" algn="l" eaLnBrk="1" hangingPunct="1">
              <a:tabLst>
                <a:tab pos="914400" algn="l"/>
              </a:tabLst>
            </a:pPr>
            <a:r>
              <a:rPr lang="en-US" sz="4000">
                <a:latin typeface="Tahoma" charset="0"/>
              </a:rPr>
              <a:t>I. 	Bangsa Israel beristirahat untuk menjaga perjalanan rohani bersama Allah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00250"/>
            <a:ext cx="7715250" cy="4786313"/>
          </a:xfrm>
        </p:spPr>
        <p:txBody>
          <a:bodyPr/>
          <a:lstStyle/>
          <a:p>
            <a:pPr marL="609600" indent="-609600" eaLnBrk="1" hangingPunct="1">
              <a:buSzTx/>
            </a:pPr>
            <a:r>
              <a:rPr lang="en-US" altLang="zh-CN">
                <a:latin typeface="Tahoma" charset="0"/>
                <a:ea typeface="宋体" charset="0"/>
                <a:cs typeface="宋体" charset="0"/>
              </a:rPr>
              <a:t>Setiap laki-laki Yahudi menghadiri </a:t>
            </a:r>
            <a:r>
              <a:rPr lang="en-US" altLang="zh-CN" b="1" u="sng">
                <a:latin typeface="Tahoma" charset="0"/>
                <a:ea typeface="宋体" charset="0"/>
                <a:cs typeface="宋体" charset="0"/>
              </a:rPr>
              <a:t>tiga perayaan setiap tahun</a:t>
            </a:r>
            <a:r>
              <a:rPr lang="en-US" altLang="zh-CN" b="1">
                <a:latin typeface="Tahoma" charset="0"/>
                <a:ea typeface="宋体" charset="0"/>
                <a:cs typeface="宋体" charset="0"/>
              </a:rPr>
              <a:t> </a:t>
            </a:r>
            <a:r>
              <a:rPr lang="en-US" altLang="zh-CN">
                <a:latin typeface="Tahoma" charset="0"/>
                <a:ea typeface="宋体" charset="0"/>
                <a:cs typeface="宋体" charset="0"/>
              </a:rPr>
              <a:t>untuk mengingat berkat-berkat yang Allah berikan dalam hidup mereka (Kel 23:14-19).</a:t>
            </a:r>
          </a:p>
          <a:p>
            <a:pPr marL="609600" indent="-609600" eaLnBrk="1" hangingPunct="1">
              <a:buSzTx/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Paskah: Perayaan Ziarah #1</a:t>
            </a:r>
          </a:p>
        </p:txBody>
      </p:sp>
      <p:pic>
        <p:nvPicPr>
          <p:cNvPr id="119811" name="Picture 3" descr="Schematic Calend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793750"/>
            <a:ext cx="7010400" cy="5849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Oval 4"/>
          <p:cNvSpPr>
            <a:spLocks noChangeArrowheads="1"/>
          </p:cNvSpPr>
          <p:nvPr/>
        </p:nvSpPr>
        <p:spPr bwMode="auto">
          <a:xfrm>
            <a:off x="0" y="6172200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Text Box 9"/>
          <p:cNvSpPr txBox="1">
            <a:spLocks noChangeArrowheads="1"/>
          </p:cNvSpPr>
          <p:nvPr/>
        </p:nvSpPr>
        <p:spPr bwMode="auto">
          <a:xfrm>
            <a:off x="131763" y="6348413"/>
            <a:ext cx="4692650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/>
              <a:t>Perayaan Ziarah dilingkari dan dicetak hijau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1752600" y="5246688"/>
            <a:ext cx="24574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(Roti Tidak Beragi)</a:t>
            </a:r>
          </a:p>
        </p:txBody>
      </p:sp>
      <p:sp>
        <p:nvSpPr>
          <p:cNvPr id="119815" name="Oval 20"/>
          <p:cNvSpPr>
            <a:spLocks noChangeArrowheads="1"/>
          </p:cNvSpPr>
          <p:nvPr/>
        </p:nvSpPr>
        <p:spPr bwMode="auto">
          <a:xfrm>
            <a:off x="1828800" y="5548313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2133600" y="4818063"/>
            <a:ext cx="22098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336600"/>
                </a:solidFill>
                <a:latin typeface="Arial" charset="0"/>
              </a:rPr>
              <a:t>(Panen Perdana)</a:t>
            </a:r>
          </a:p>
        </p:txBody>
      </p:sp>
      <p:sp>
        <p:nvSpPr>
          <p:cNvPr id="45079" name="Rectangle 23"/>
          <p:cNvSpPr>
            <a:spLocks noChangeArrowheads="1"/>
          </p:cNvSpPr>
          <p:nvPr/>
        </p:nvSpPr>
        <p:spPr bwMode="auto">
          <a:xfrm>
            <a:off x="76200" y="4762500"/>
            <a:ext cx="4267200" cy="1524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8" name="Text Box 25"/>
          <p:cNvSpPr txBox="1">
            <a:spLocks noChangeArrowheads="1"/>
          </p:cNvSpPr>
          <p:nvPr/>
        </p:nvSpPr>
        <p:spPr bwMode="auto">
          <a:xfrm>
            <a:off x="8001000" y="82550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1"/>
              <a:t>127-29, 137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5" grpId="0" animBg="1"/>
      <p:bldP spid="45077" grpId="0" animBg="1"/>
      <p:bldP spid="45079" grpId="0" animBg="1"/>
    </p:bldLst>
  </p:timing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"/>
      </a:majorFont>
      <a:minorFont>
        <a:latin typeface="Trebuchet MS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8286</TotalTime>
  <Words>1519</Words>
  <Application>Microsoft Macintosh PowerPoint</Application>
  <PresentationFormat>On-screen Show (4:3)</PresentationFormat>
  <Paragraphs>210</Paragraphs>
  <Slides>39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Slit</vt:lpstr>
      <vt:lpstr>Borealis</vt:lpstr>
      <vt:lpstr>Default Design</vt:lpstr>
      <vt:lpstr>Cascade</vt:lpstr>
      <vt:lpstr>Orbit</vt:lpstr>
      <vt:lpstr>1_Orbit</vt:lpstr>
      <vt:lpstr>Hari-hari Raya, Tempat-tempat Ibadah &amp; Peraturan-peraturan Orang Yahudi</vt:lpstr>
      <vt:lpstr>Pola Kerja Singapore</vt:lpstr>
      <vt:lpstr>Mengapa istirahat?</vt:lpstr>
      <vt:lpstr>Kalender Yahudi</vt:lpstr>
      <vt:lpstr>Hari Raya di Alkitab</vt:lpstr>
      <vt:lpstr>Urutan Hari Raya dalam Setahun</vt:lpstr>
      <vt:lpstr>Ringkasan Hari Raya Israel</vt:lpstr>
      <vt:lpstr>I.  Bangsa Israel beristirahat untuk menjaga perjalanan rohani bersama Allah</vt:lpstr>
      <vt:lpstr>Paskah: Perayaan Ziarah #1</vt:lpstr>
      <vt:lpstr>Orang Yahudi sering mempersembahkan Korban Bakaran Utuh</vt:lpstr>
      <vt:lpstr>Domba Paskah</vt:lpstr>
      <vt:lpstr>Di jaman PB, 100.000 orang Yahudi datang ke Bait Suci untuk merayakan Paskah!</vt:lpstr>
      <vt:lpstr>Pentingnya Sejarah Paskah</vt:lpstr>
      <vt:lpstr>Duduk di Paskah bersama Yesus</vt:lpstr>
      <vt:lpstr>Paskah Masa Kini</vt:lpstr>
      <vt:lpstr>“Membakar Semua Ragi!”</vt:lpstr>
      <vt:lpstr>Hari Raya Roti Tidak Beragi</vt:lpstr>
      <vt:lpstr>Panen Perdana: Berkas Persembahan Unjukan</vt:lpstr>
      <vt:lpstr>Persembahan buah sulung di Bait Suci</vt:lpstr>
      <vt:lpstr>Paskah: Perayaan Ziarah #1</vt:lpstr>
      <vt:lpstr>Pentakosta: Perayaan Ziarah #2</vt:lpstr>
      <vt:lpstr>Merayakan Panen Jelai</vt:lpstr>
      <vt:lpstr>Pentakosta: Perayaan Ziarah #2</vt:lpstr>
      <vt:lpstr>Rosh Hashanah (Tahun Baru)</vt:lpstr>
      <vt:lpstr>Yom Kippur (Hari Pengampunan Dosa)</vt:lpstr>
      <vt:lpstr>Tabernakel: Perayaan Ziarah #3</vt:lpstr>
      <vt:lpstr>Hari Raya Pondok Daun</vt:lpstr>
      <vt:lpstr>Hari Raya Tabernakel</vt:lpstr>
      <vt:lpstr>Panen berlangsung Apr-Nov</vt:lpstr>
      <vt:lpstr>Tabernakel = Panen Terakhir</vt:lpstr>
      <vt:lpstr>Tabernakel: Perayaan Ziarah #3</vt:lpstr>
      <vt:lpstr>Tiga Perayaan lain yang tidak diperintahkan di Alkitab…</vt:lpstr>
      <vt:lpstr>Selama 400 tahun tahun(959-586 SM), kehidupan Bangsa Yahudi berada di sekeliling bait Suci yang dibangun Salomo</vt:lpstr>
      <vt:lpstr>Orang Yahudi mempertahankan kekudusan di bejana pembasuhan</vt:lpstr>
      <vt:lpstr>Hanukkah (Hari Raya Cahaya) memperingati kemenangan Judas Maccabeus atas Kekaisaran Seleukus di 164 SM</vt:lpstr>
      <vt:lpstr>Purim: Undian Kemenangan</vt:lpstr>
      <vt:lpstr>I.  Bangsa Israel beristirahat untuk menjaga perjalanan rohani bersama Allah</vt:lpstr>
      <vt:lpstr>Black</vt:lpstr>
      <vt:lpstr>Latar Belakang Perjanjian Baru—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Priests &amp; Feasts</dc:title>
  <dc:creator>Rick Griffith</dc:creator>
  <cp:lastModifiedBy>Rick Griffith</cp:lastModifiedBy>
  <cp:revision>507</cp:revision>
  <dcterms:created xsi:type="dcterms:W3CDTF">2002-10-22T08:21:58Z</dcterms:created>
  <dcterms:modified xsi:type="dcterms:W3CDTF">2016-03-23T12:28:43Z</dcterms:modified>
</cp:coreProperties>
</file>